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3" r:id="rId13"/>
    <p:sldId id="271" r:id="rId14"/>
    <p:sldId id="267" r:id="rId15"/>
    <p:sldId id="272" r:id="rId16"/>
    <p:sldId id="268" r:id="rId17"/>
    <p:sldId id="273" r:id="rId18"/>
    <p:sldId id="269" r:id="rId19"/>
    <p:sldId id="274" r:id="rId20"/>
    <p:sldId id="270" r:id="rId21"/>
    <p:sldId id="275" r:id="rId22"/>
    <p:sldId id="277" r:id="rId23"/>
    <p:sldId id="276" r:id="rId24"/>
    <p:sldId id="279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AD89-4957-4F62-9B44-A8F9F2DBE66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F38E-65FE-4728-9BC8-B35BF4D1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Zhiyrovichy 550\500-лет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Zhiyrovichy 550\7 а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16" y="102104"/>
            <a:ext cx="7439022" cy="34697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643315"/>
            <a:ext cx="8501090" cy="321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В 1989-м семинария вновь начала работу благодаря митрополиту Филарету (</a:t>
            </a:r>
            <a:r>
              <a:rPr lang="ru-RU" dirty="0" err="1" smtClean="0">
                <a:latin typeface="Georgia" pitchFamily="18" charset="0"/>
              </a:rPr>
              <a:t>Вахромееву</a:t>
            </a:r>
            <a:r>
              <a:rPr lang="ru-RU" dirty="0" smtClean="0">
                <a:latin typeface="Georgia" pitchFamily="18" charset="0"/>
              </a:rPr>
              <a:t>), который был </a:t>
            </a:r>
            <a:r>
              <a:rPr lang="ru-RU" dirty="0" err="1" smtClean="0">
                <a:latin typeface="Georgia" pitchFamily="18" charset="0"/>
              </a:rPr>
              <a:t>священноархимандритом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Жировичского</a:t>
            </a:r>
            <a:r>
              <a:rPr lang="ru-RU" dirty="0" smtClean="0">
                <a:latin typeface="Georgia" pitchFamily="18" charset="0"/>
              </a:rPr>
              <a:t> монастыря с 1975 по 2013 годы.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С 1996 по 2015 годы в </a:t>
            </a:r>
            <a:r>
              <a:rPr lang="ru-RU" dirty="0" err="1" smtClean="0">
                <a:latin typeface="Georgia" pitchFamily="18" charset="0"/>
              </a:rPr>
              <a:t>Жировичском</a:t>
            </a:r>
            <a:r>
              <a:rPr lang="ru-RU" dirty="0" smtClean="0">
                <a:latin typeface="Georgia" pitchFamily="18" charset="0"/>
              </a:rPr>
              <a:t> монастыре размещалась и Минская духовная академия.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В начале 1960-х </a:t>
            </a:r>
            <a:r>
              <a:rPr lang="ru-RU" dirty="0" err="1" smtClean="0">
                <a:latin typeface="Georgia" pitchFamily="18" charset="0"/>
              </a:rPr>
              <a:t>Жировичская</a:t>
            </a:r>
            <a:r>
              <a:rPr lang="ru-RU" dirty="0" smtClean="0">
                <a:latin typeface="Georgia" pitchFamily="18" charset="0"/>
              </a:rPr>
              <a:t> обитель дала приют сёстрам двух закрытых женских монастырей – </a:t>
            </a:r>
            <a:r>
              <a:rPr lang="ru-RU" dirty="0" err="1" smtClean="0">
                <a:latin typeface="Georgia" pitchFamily="18" charset="0"/>
              </a:rPr>
              <a:t>Рождество-Богородичного</a:t>
            </a:r>
            <a:r>
              <a:rPr lang="ru-RU" dirty="0" smtClean="0">
                <a:latin typeface="Georgia" pitchFamily="18" charset="0"/>
              </a:rPr>
              <a:t> Гродненского и Полоцкого </a:t>
            </a:r>
            <a:r>
              <a:rPr lang="ru-RU" dirty="0" err="1" smtClean="0">
                <a:latin typeface="Georgia" pitchFamily="18" charset="0"/>
              </a:rPr>
              <a:t>Спасо-Евфросиниевского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С 1992 г. </a:t>
            </a:r>
            <a:r>
              <a:rPr lang="ru-RU" dirty="0" err="1" smtClean="0">
                <a:latin typeface="Georgia" pitchFamily="18" charset="0"/>
              </a:rPr>
              <a:t>Жировичский</a:t>
            </a:r>
            <a:r>
              <a:rPr lang="ru-RU" dirty="0" smtClean="0">
                <a:latin typeface="Georgia" pitchFamily="18" charset="0"/>
              </a:rPr>
              <a:t> монастырь имеет статус </a:t>
            </a:r>
            <a:r>
              <a:rPr lang="ru-RU" dirty="0" err="1" smtClean="0">
                <a:latin typeface="Georgia" pitchFamily="18" charset="0"/>
              </a:rPr>
              <a:t>ставропигиального</a:t>
            </a:r>
            <a:r>
              <a:rPr lang="ru-RU" dirty="0" smtClean="0">
                <a:latin typeface="Georgia" pitchFamily="18" charset="0"/>
              </a:rPr>
              <a:t>, является духовным центром Белорусского Экзархата и самой крупной мужской обителью в стране.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563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i="1" dirty="0" smtClean="0">
                <a:solidFill>
                  <a:schemeClr val="tx2"/>
                </a:solidFill>
                <a:latin typeface="Georgia" pitchFamily="18" charset="0"/>
              </a:rPr>
              <a:t>Храмы </a:t>
            </a:r>
            <a:r>
              <a:rPr lang="ru-RU" sz="3500" b="1" i="1" dirty="0" err="1" smtClean="0">
                <a:solidFill>
                  <a:schemeClr val="tx2"/>
                </a:solidFill>
                <a:latin typeface="Georgia" pitchFamily="18" charset="0"/>
              </a:rPr>
              <a:t>Жировичской</a:t>
            </a:r>
            <a:r>
              <a:rPr lang="ru-RU" sz="3500" b="1" i="1" dirty="0" smtClean="0">
                <a:solidFill>
                  <a:schemeClr val="tx2"/>
                </a:solidFill>
                <a:latin typeface="Georgia" pitchFamily="18" charset="0"/>
              </a:rPr>
              <a:t> обители</a:t>
            </a:r>
            <a:endParaRPr lang="en-US" sz="3500" b="1" i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101" name="Picture 5" descr="F:\Zhiyrovichy 550\zhirov0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5608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7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800" b="1" i="1" dirty="0" smtClean="0">
                <a:solidFill>
                  <a:schemeClr val="tx2"/>
                </a:solidFill>
                <a:latin typeface="Georgia" pitchFamily="18" charset="0"/>
              </a:rPr>
              <a:t>Свято-Успенский собор</a:t>
            </a:r>
            <a:endParaRPr lang="ru-RU" sz="3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9218" name="Picture 2" descr="F:\Zhiyrovichy 550\id6_9e0c0d383d8636976331cba42d041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53762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Свято-Успенский собор, являющийся главным храмом обители, был построен в 1613 — 1650 гг. (по другим источникам, в 1628 — 1644 гг.). </a:t>
            </a:r>
            <a:r>
              <a:rPr lang="ru-RU" dirty="0" err="1" smtClean="0">
                <a:latin typeface="Georgia" pitchFamily="18" charset="0"/>
              </a:rPr>
              <a:t>Фундатором</a:t>
            </a:r>
            <a:r>
              <a:rPr lang="ru-RU" dirty="0" smtClean="0">
                <a:latin typeface="Georgia" pitchFamily="18" charset="0"/>
              </a:rPr>
              <a:t> (спонсором) выступил владелец </a:t>
            </a:r>
            <a:r>
              <a:rPr lang="ru-RU" dirty="0" err="1" smtClean="0">
                <a:latin typeface="Georgia" pitchFamily="18" charset="0"/>
              </a:rPr>
              <a:t>Жирович</a:t>
            </a:r>
            <a:r>
              <a:rPr lang="ru-RU" dirty="0" smtClean="0">
                <a:latin typeface="Georgia" pitchFamily="18" charset="0"/>
              </a:rPr>
              <a:t> Иван Мелешко, кастелян смоленский, а деньги на внутреннюю отделку собора пожертвовал канцлер ВКЛ Лев </a:t>
            </a:r>
            <a:r>
              <a:rPr lang="ru-RU" dirty="0" err="1" smtClean="0">
                <a:latin typeface="Georgia" pitchFamily="18" charset="0"/>
              </a:rPr>
              <a:t>Сапега</a:t>
            </a:r>
            <a:r>
              <a:rPr lang="ru-RU" dirty="0" smtClean="0">
                <a:latin typeface="Georgia" pitchFamily="18" charset="0"/>
              </a:rPr>
              <a:t>. 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Как свидетельствуют источники, собор был поврежден войсками Богдана Хмельницкого в 1655 году; потом ремонтировался и перестраивался. Собор также был поврежден во время военных действий в Первую мировую войну. Интересным фактом является и то, что за годы уже Второй мировой войны ни одно из строений монастыря не пострадало от бомбежек и обстрелов.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1266" name="Picture 2" descr="F:\Zhiyrovichy 550\uspenskij-sobor-yavlyaetsya-serdcem-zhirovichskogo-monasty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62" y="3198717"/>
            <a:ext cx="6441182" cy="3542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>
                <a:solidFill>
                  <a:schemeClr val="tx2"/>
                </a:solidFill>
                <a:latin typeface="Georgia" pitchFamily="18" charset="0"/>
              </a:rPr>
              <a:t>Свято-Никольская церковь</a:t>
            </a:r>
            <a:endParaRPr lang="ru-RU" sz="3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2290" name="Picture 2" descr="F:\Zhiyrovichy 550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54578" cy="5187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Свято-Никольская (зимняя) церковь имеет общий вход со Свято-Успенским собором. Это каменная церковь с оригинальным мозаичным полом, что создает впечатление пещерного </a:t>
            </a:r>
            <a:r>
              <a:rPr lang="ru-RU" dirty="0" err="1" smtClean="0">
                <a:latin typeface="Georgia" pitchFamily="18" charset="0"/>
              </a:rPr>
              <a:t>первохристианского</a:t>
            </a:r>
            <a:r>
              <a:rPr lang="ru-RU" dirty="0" smtClean="0">
                <a:latin typeface="Georgia" pitchFamily="18" charset="0"/>
              </a:rPr>
              <a:t> храма.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В 1847 г. был устроен иконостас , в 1854 году церковь была расписана , в 1937 году храм был капитально отремонтирован. Именно здесь в холодное время года хранится </a:t>
            </a:r>
            <a:r>
              <a:rPr lang="ru-RU" dirty="0" err="1" smtClean="0">
                <a:latin typeface="Georgia" pitchFamily="18" charset="0"/>
              </a:rPr>
              <a:t>Жировичская</a:t>
            </a:r>
            <a:r>
              <a:rPr lang="ru-RU" dirty="0" smtClean="0">
                <a:latin typeface="Georgia" pitchFamily="18" charset="0"/>
              </a:rPr>
              <a:t> икона.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" name="Picture 3" descr="F:\Zhiyrovichy 550\12 ни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94995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 err="1" smtClean="0">
                <a:solidFill>
                  <a:schemeClr val="tx2"/>
                </a:solidFill>
                <a:latin typeface="Georgia" pitchFamily="18" charset="0"/>
              </a:rPr>
              <a:t>Явленская</a:t>
            </a:r>
            <a:r>
              <a:rPr lang="ru-RU" sz="3300" b="1" i="1" dirty="0" smtClean="0">
                <a:solidFill>
                  <a:schemeClr val="tx2"/>
                </a:solidFill>
                <a:latin typeface="Georgia" pitchFamily="18" charset="0"/>
              </a:rPr>
              <a:t> церковь (Богоявленская)</a:t>
            </a:r>
            <a:endParaRPr lang="ru-RU" sz="33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Picture 4" descr="F:\Zhiyrovichy 550\13 явл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414558" cy="53955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Zhiyrovichy 550\4 яв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024336" cy="3338731"/>
          </a:xfrm>
          <a:prstGeom prst="rect">
            <a:avLst/>
          </a:prstGeom>
          <a:noFill/>
        </p:spPr>
      </p:pic>
      <p:pic>
        <p:nvPicPr>
          <p:cNvPr id="7171" name="Picture 3" descr="F:\Zhiyrovichy 550\яв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90122"/>
            <a:ext cx="4176464" cy="2751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260648"/>
            <a:ext cx="5652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err="1" smtClean="0">
                <a:latin typeface="Georgia" pitchFamily="18" charset="0"/>
              </a:rPr>
              <a:t>Явленская</a:t>
            </a:r>
            <a:r>
              <a:rPr lang="ru-RU" dirty="0" smtClean="0">
                <a:latin typeface="Georgia" pitchFamily="18" charset="0"/>
              </a:rPr>
              <a:t> церковь была возведена примерно в 1672 г. на месте, где по преданию произошло второе явление </a:t>
            </a:r>
            <a:r>
              <a:rPr lang="ru-RU" dirty="0" err="1" smtClean="0">
                <a:latin typeface="Georgia" pitchFamily="18" charset="0"/>
              </a:rPr>
              <a:t>Жировичской</a:t>
            </a:r>
            <a:r>
              <a:rPr lang="ru-RU" dirty="0" smtClean="0">
                <a:latin typeface="Georgia" pitchFamily="18" charset="0"/>
              </a:rPr>
              <a:t> иконы 1520 года. Камень, на котором  увидели явление  Богородицы, помещён в алтарь под престолом. В 1796 г. храм полностью перестроили. 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Хроника монастыря рассказывает ещё одну удивительную историю этой церкви, связанную с явлением иконы уже в ХХ веке. В годы Великой Отечественной войны фашисты устроили в храме склад боеприпасов, и по ночам часовые стали видеть здесь Женщину, которая приказывала покинуть монастырь и таинственно исчезала.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Немцы считали её партизанкой и обвиняли архимандрита в укрывательстве, но когда провели обыск – увидели икону Божией Матери и узнали в её лике незнакомку. После этого, к удивлению монахов и местных жителей, фашисты покинули обитель и больше за всю оккупацию не возвращались.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500" b="1" i="1" dirty="0" err="1" smtClean="0">
                <a:solidFill>
                  <a:schemeClr val="tx2"/>
                </a:solidFill>
                <a:latin typeface="Georgia" pitchFamily="18" charset="0"/>
              </a:rPr>
              <a:t>Крестовоздвиженская</a:t>
            </a:r>
            <a:r>
              <a:rPr lang="ru-RU" sz="3500" b="1" i="1" dirty="0" smtClean="0">
                <a:solidFill>
                  <a:schemeClr val="tx2"/>
                </a:solidFill>
                <a:latin typeface="Georgia" pitchFamily="18" charset="0"/>
              </a:rPr>
              <a:t> церковь</a:t>
            </a:r>
          </a:p>
        </p:txBody>
      </p:sp>
      <p:pic>
        <p:nvPicPr>
          <p:cNvPr id="5123" name="Picture 3" descr="F:\Zhiyrovichy 550\14 кр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546" y="1115843"/>
            <a:ext cx="5060726" cy="55214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Каменная </a:t>
            </a:r>
            <a:r>
              <a:rPr lang="ru-RU" dirty="0" err="1" smtClean="0">
                <a:latin typeface="Georgia" pitchFamily="18" charset="0"/>
              </a:rPr>
              <a:t>Крестовоздвиженская</a:t>
            </a:r>
            <a:r>
              <a:rPr lang="ru-RU" dirty="0" smtClean="0">
                <a:latin typeface="Georgia" pitchFamily="18" charset="0"/>
              </a:rPr>
              <a:t> церковь построена в 1769 г. и является уникальной для Беларуси. Это </a:t>
            </a:r>
            <a:r>
              <a:rPr lang="ru-RU" dirty="0" err="1" smtClean="0">
                <a:latin typeface="Georgia" pitchFamily="18" charset="0"/>
              </a:rPr>
              <a:t>храм-кальвария</a:t>
            </a:r>
            <a:r>
              <a:rPr lang="ru-RU" dirty="0" smtClean="0">
                <a:latin typeface="Georgia" pitchFamily="18" charset="0"/>
              </a:rPr>
              <a:t>, посвящённый распространенному в XVIII веке обряду-символу паломничества в Иерусалим. Большую часть здания внутри занимает лестница – копия легендарной Святой лестницы (</a:t>
            </a:r>
            <a:r>
              <a:rPr lang="ru-RU" dirty="0" err="1" smtClean="0">
                <a:latin typeface="Georgia" pitchFamily="18" charset="0"/>
              </a:rPr>
              <a:t>Scala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Santa</a:t>
            </a:r>
            <a:r>
              <a:rPr lang="ru-RU" dirty="0" smtClean="0">
                <a:latin typeface="Georgia" pitchFamily="18" charset="0"/>
              </a:rPr>
              <a:t>), что ведёт в папскую капеллу Святая Святых во дворце </a:t>
            </a:r>
            <a:r>
              <a:rPr lang="ru-RU" dirty="0" err="1" smtClean="0">
                <a:latin typeface="Georgia" pitchFamily="18" charset="0"/>
              </a:rPr>
              <a:t>Латеран</a:t>
            </a:r>
            <a:r>
              <a:rPr lang="ru-RU" dirty="0" smtClean="0">
                <a:latin typeface="Georgia" pitchFamily="18" charset="0"/>
              </a:rPr>
              <a:t> в Риме. И </a:t>
            </a:r>
            <a:r>
              <a:rPr lang="ru-RU" dirty="0" err="1" smtClean="0">
                <a:latin typeface="Georgia" pitchFamily="18" charset="0"/>
              </a:rPr>
              <a:t>Жировичский</a:t>
            </a:r>
            <a:r>
              <a:rPr lang="ru-RU" dirty="0" smtClean="0">
                <a:latin typeface="Georgia" pitchFamily="18" charset="0"/>
              </a:rPr>
              <a:t> храм – единственный в мире с подобным решением: как и в Риме, здешние паломники могут подняться по 28 ступеням лестницы на коленях, сопровождая путь особыми молитвами.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195" name="Picture 3" descr="F:\Zhiyrovichy 550\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610869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i="1" dirty="0" smtClean="0">
                <a:solidFill>
                  <a:schemeClr val="tx2"/>
                </a:solidFill>
                <a:latin typeface="Georgia" pitchFamily="18" charset="0"/>
              </a:rPr>
              <a:t>550-летие обретения </a:t>
            </a:r>
            <a:endParaRPr lang="en-US" sz="45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4500" b="1" i="1" dirty="0" err="1" smtClean="0">
                <a:solidFill>
                  <a:schemeClr val="tx2"/>
                </a:solidFill>
                <a:latin typeface="Georgia" pitchFamily="18" charset="0"/>
              </a:rPr>
              <a:t>Жировичской</a:t>
            </a:r>
            <a:r>
              <a:rPr lang="ru-RU" sz="4500" b="1" i="1" dirty="0" smtClean="0">
                <a:solidFill>
                  <a:schemeClr val="tx2"/>
                </a:solidFill>
                <a:latin typeface="Georgia" pitchFamily="18" charset="0"/>
              </a:rPr>
              <a:t> иконы Божией Матери</a:t>
            </a:r>
            <a:endParaRPr lang="en-US" sz="45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en-US" sz="45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4500" b="1" i="1" dirty="0" smtClean="0">
                <a:solidFill>
                  <a:schemeClr val="tx2"/>
                </a:solidFill>
                <a:latin typeface="Georgia" pitchFamily="18" charset="0"/>
              </a:rPr>
              <a:t>500-летие со времени основания </a:t>
            </a:r>
            <a:endParaRPr lang="en-US" sz="45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4500" b="1" i="1" dirty="0" smtClean="0">
                <a:solidFill>
                  <a:schemeClr val="tx2"/>
                </a:solidFill>
                <a:latin typeface="Georgia" pitchFamily="18" charset="0"/>
              </a:rPr>
              <a:t>Успенского </a:t>
            </a:r>
            <a:r>
              <a:rPr lang="ru-RU" sz="4500" b="1" i="1" dirty="0" err="1" smtClean="0">
                <a:solidFill>
                  <a:schemeClr val="tx2"/>
                </a:solidFill>
                <a:latin typeface="Georgia" pitchFamily="18" charset="0"/>
              </a:rPr>
              <a:t>Жировичского</a:t>
            </a:r>
            <a:r>
              <a:rPr lang="ru-RU" sz="4500" b="1" i="1" dirty="0" smtClean="0">
                <a:solidFill>
                  <a:schemeClr val="tx2"/>
                </a:solidFill>
                <a:latin typeface="Georgia" pitchFamily="18" charset="0"/>
              </a:rPr>
              <a:t> монастыря</a:t>
            </a:r>
            <a:endParaRPr lang="ru-RU" sz="45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Георгиевская церковь</a:t>
            </a:r>
            <a:endParaRPr lang="ru-RU" sz="40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6147" name="Picture 3" descr="F:\Zhiyrovichy 550\15 гео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9"/>
            <a:ext cx="42484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750" dirty="0" smtClean="0">
                <a:latin typeface="Georgia" pitchFamily="18" charset="0"/>
              </a:rPr>
              <a:t>Пятый храм </a:t>
            </a:r>
            <a:r>
              <a:rPr lang="ru-RU" sz="1750" dirty="0" err="1" smtClean="0">
                <a:latin typeface="Georgia" pitchFamily="18" charset="0"/>
              </a:rPr>
              <a:t>Жирович</a:t>
            </a:r>
            <a:r>
              <a:rPr lang="ru-RU" sz="1750" dirty="0" smtClean="0">
                <a:latin typeface="Georgia" pitchFamily="18" charset="0"/>
              </a:rPr>
              <a:t> — это деревянная Георгиевская (Юрьевская) церковь XVIII века, построенная в виде прямоугольного сруба. Церковь находится на старом кладбище, на северо-западной окраине </a:t>
            </a:r>
            <a:r>
              <a:rPr lang="ru-RU" sz="1750" dirty="0" err="1" smtClean="0">
                <a:latin typeface="Georgia" pitchFamily="18" charset="0"/>
              </a:rPr>
              <a:t>Жирович</a:t>
            </a:r>
            <a:r>
              <a:rPr lang="ru-RU" sz="1750" dirty="0" smtClean="0">
                <a:latin typeface="Georgia" pitchFamily="18" charset="0"/>
              </a:rPr>
              <a:t>.</a:t>
            </a:r>
            <a:br>
              <a:rPr lang="ru-RU" sz="1750" dirty="0" smtClean="0">
                <a:latin typeface="Georgia" pitchFamily="18" charset="0"/>
              </a:rPr>
            </a:br>
            <a:r>
              <a:rPr lang="ru-RU" sz="1750" dirty="0" smtClean="0">
                <a:latin typeface="Georgia" pitchFamily="18" charset="0"/>
              </a:rPr>
              <a:t>С возникновением кладбища и строительством храма связаны события 1710 года. После окончания польско-шведской войны, в местности, опустошенной войной, начался упадок и болезни. Особенно жестоким стало моровое поветрие 1710 года, полностью опустошившее </a:t>
            </a:r>
            <a:r>
              <a:rPr lang="ru-RU" sz="1750" dirty="0" err="1" smtClean="0">
                <a:latin typeface="Georgia" pitchFamily="18" charset="0"/>
              </a:rPr>
              <a:t>Жировичи</a:t>
            </a:r>
            <a:r>
              <a:rPr lang="ru-RU" sz="1750" dirty="0" smtClean="0">
                <a:latin typeface="Georgia" pitchFamily="18" charset="0"/>
              </a:rPr>
              <a:t> и монастырь. Из всей братии в живых остался только иеромонах Николай </a:t>
            </a:r>
            <a:r>
              <a:rPr lang="ru-RU" sz="1750" dirty="0" err="1" smtClean="0">
                <a:latin typeface="Georgia" pitchFamily="18" charset="0"/>
              </a:rPr>
              <a:t>Окуневич</a:t>
            </a:r>
            <a:r>
              <a:rPr lang="ru-RU" sz="1750" dirty="0" smtClean="0">
                <a:latin typeface="Georgia" pitchFamily="18" charset="0"/>
              </a:rPr>
              <a:t>. В одиночку он похоронил более 600 человек, умерших от эпидемии. Некоторое время спустя на новом кладбище усердием настоятеля Георгия </a:t>
            </a:r>
            <a:r>
              <a:rPr lang="ru-RU" sz="1750" dirty="0" err="1" smtClean="0">
                <a:latin typeface="Georgia" pitchFamily="18" charset="0"/>
              </a:rPr>
              <a:t>Шаталловича</a:t>
            </a:r>
            <a:r>
              <a:rPr lang="ru-RU" sz="1750" dirty="0" smtClean="0">
                <a:latin typeface="Georgia" pitchFamily="18" charset="0"/>
              </a:rPr>
              <a:t> и была построена деревянная церковь Св. Георгия Победоносца.</a:t>
            </a:r>
            <a:endParaRPr lang="ru-RU" sz="1750" dirty="0">
              <a:latin typeface="Georgia" pitchFamily="18" charset="0"/>
            </a:endParaRPr>
          </a:p>
        </p:txBody>
      </p:sp>
      <p:pic>
        <p:nvPicPr>
          <p:cNvPr id="10243" name="Picture 3" descr="F:\Zhiyrovichy 550\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222" y="548680"/>
            <a:ext cx="4341274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157192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Источники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890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Святой источник под Свято-Успенским собором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38610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eorgia" pitchFamily="18" charset="0"/>
              </a:rPr>
              <a:t>Дальний Святой источник Божией Матери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Ближний Святой источник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F:\Zhiyrovichy 550\43d1e4fa-aeb5-4136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168352" cy="2774950"/>
          </a:xfrm>
          <a:prstGeom prst="rect">
            <a:avLst/>
          </a:prstGeom>
          <a:noFill/>
        </p:spPr>
      </p:pic>
      <p:pic>
        <p:nvPicPr>
          <p:cNvPr id="1027" name="Picture 3" descr="F:\Zhiyrovichy 550\46445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83100"/>
            <a:ext cx="3531096" cy="2358268"/>
          </a:xfrm>
          <a:prstGeom prst="rect">
            <a:avLst/>
          </a:prstGeom>
          <a:noFill/>
        </p:spPr>
      </p:pic>
      <p:pic>
        <p:nvPicPr>
          <p:cNvPr id="1028" name="Picture 4" descr="F:\Zhiyrovichy 550\b65f181452f3ad2b6b7014fed32000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80728"/>
            <a:ext cx="4239670" cy="28154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Монастырь сегодня</a:t>
            </a:r>
            <a:endParaRPr lang="ru-RU" sz="40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err="1" smtClean="0">
                <a:latin typeface="Georgia" pitchFamily="18" charset="0"/>
              </a:rPr>
              <a:t>Священноархимандрит</a:t>
            </a:r>
            <a:r>
              <a:rPr lang="ru-RU" dirty="0" smtClean="0">
                <a:latin typeface="Georgia" pitchFamily="18" charset="0"/>
              </a:rPr>
              <a:t> Настоятель </a:t>
            </a:r>
            <a:r>
              <a:rPr lang="ru-RU" dirty="0" err="1" smtClean="0">
                <a:latin typeface="Georgia" pitchFamily="18" charset="0"/>
              </a:rPr>
              <a:t>Жировичского</a:t>
            </a:r>
            <a:r>
              <a:rPr lang="ru-RU" dirty="0" smtClean="0">
                <a:latin typeface="Georgia" pitchFamily="18" charset="0"/>
              </a:rPr>
              <a:t> Свято-Успенского монастыря –  Митрополит Минский и </a:t>
            </a:r>
            <a:r>
              <a:rPr lang="ru-RU" dirty="0" err="1" smtClean="0">
                <a:latin typeface="Georgia" pitchFamily="18" charset="0"/>
              </a:rPr>
              <a:t>Заславский</a:t>
            </a:r>
            <a:r>
              <a:rPr lang="ru-RU" dirty="0" smtClean="0">
                <a:latin typeface="Georgia" pitchFamily="18" charset="0"/>
              </a:rPr>
              <a:t> Павел, Патриарший Экзарх всея Беларуси.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288000" algn="just"/>
            <a:r>
              <a:rPr lang="ru-RU" dirty="0" smtClean="0">
                <a:latin typeface="Georgia" pitchFamily="18" charset="0"/>
              </a:rPr>
              <a:t>Наместник </a:t>
            </a:r>
            <a:r>
              <a:rPr lang="ru-RU" dirty="0" err="1" smtClean="0">
                <a:latin typeface="Georgia" pitchFamily="18" charset="0"/>
              </a:rPr>
              <a:t>Жировичского</a:t>
            </a:r>
            <a:r>
              <a:rPr lang="ru-RU" dirty="0" smtClean="0">
                <a:latin typeface="Georgia" pitchFamily="18" charset="0"/>
              </a:rPr>
              <a:t> монастыря и ректор Минской духовной семинарии – архиепископ </a:t>
            </a:r>
            <a:r>
              <a:rPr lang="ru-RU" dirty="0" err="1" smtClean="0">
                <a:latin typeface="Georgia" pitchFamily="18" charset="0"/>
              </a:rPr>
              <a:t>Новогрудский</a:t>
            </a:r>
            <a:r>
              <a:rPr lang="ru-RU" dirty="0" smtClean="0">
                <a:latin typeface="Georgia" pitchFamily="18" charset="0"/>
              </a:rPr>
              <a:t> и Слонимский Гурий.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288000" algn="just"/>
            <a:r>
              <a:rPr lang="ru-RU" dirty="0" smtClean="0">
                <a:latin typeface="Georgia" pitchFamily="18" charset="0"/>
              </a:rPr>
              <a:t>В обители сегодня – 33 человека монашествующей братии.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288000" algn="just"/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err="1" smtClean="0">
                <a:latin typeface="Georgia" pitchFamily="18" charset="0"/>
              </a:rPr>
              <a:t>Жировичах</a:t>
            </a:r>
            <a:r>
              <a:rPr lang="ru-RU" dirty="0" smtClean="0">
                <a:latin typeface="Georgia" pitchFamily="18" charset="0"/>
              </a:rPr>
              <a:t> находится высшее богословское учебное заведение Белорусской Православной Церкви – Минская духовная семинария имени Вселенских Учителей и Святителей Василия Великого, Григория Богослова и Иоанна Златоуста. 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288000" algn="just"/>
            <a:r>
              <a:rPr lang="ru-RU" dirty="0" smtClean="0">
                <a:latin typeface="Georgia" pitchFamily="18" charset="0"/>
              </a:rPr>
              <a:t>При монастыре действует Центр реабилитации зависимых от алкоголя и наркотиков "</a:t>
            </a:r>
            <a:r>
              <a:rPr lang="ru-RU" dirty="0" err="1" smtClean="0">
                <a:latin typeface="Georgia" pitchFamily="18" charset="0"/>
              </a:rPr>
              <a:t>Анастасис</a:t>
            </a:r>
            <a:r>
              <a:rPr lang="ru-RU" dirty="0" smtClean="0">
                <a:latin typeface="Georgia" pitchFamily="18" charset="0"/>
              </a:rPr>
              <a:t>" (д. Сосновка Слонимского района).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288000" algn="just"/>
            <a:r>
              <a:rPr lang="ru-RU" dirty="0" smtClean="0">
                <a:latin typeface="Georgia" pitchFamily="18" charset="0"/>
              </a:rPr>
              <a:t>Круглый год в </a:t>
            </a:r>
            <a:r>
              <a:rPr lang="ru-RU" dirty="0" err="1" smtClean="0">
                <a:latin typeface="Georgia" pitchFamily="18" charset="0"/>
              </a:rPr>
              <a:t>Жировичском</a:t>
            </a:r>
            <a:r>
              <a:rPr lang="ru-RU" dirty="0" smtClean="0">
                <a:latin typeface="Georgia" pitchFamily="18" charset="0"/>
              </a:rPr>
              <a:t> монастыре принимают паломников, которые могут остановиться в домах для ночлега, провести здесь несколько дней.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Zhiyrovichy 550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5502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Помощи от Тебе </a:t>
            </a:r>
            <a:r>
              <a:rPr lang="ru-RU" i="1" dirty="0" err="1" smtClean="0">
                <a:latin typeface="Georgia" pitchFamily="18" charset="0"/>
              </a:rPr>
              <a:t>требующия</a:t>
            </a:r>
            <a:r>
              <a:rPr lang="ru-RU" i="1" dirty="0" smtClean="0">
                <a:latin typeface="Georgia" pitchFamily="18" charset="0"/>
              </a:rPr>
              <a:t> не презри, Владычице, и милосердия бездну отверзи всем притекающим к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цельбоносней</a:t>
            </a:r>
            <a:r>
              <a:rPr lang="ru-RU" i="1" dirty="0" smtClean="0">
                <a:latin typeface="Georgia" pitchFamily="18" charset="0"/>
              </a:rPr>
              <a:t> иконе Твоей. 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Печали наша житейская утоли, </a:t>
            </a:r>
            <a:r>
              <a:rPr lang="ru-RU" i="1" dirty="0" err="1" smtClean="0">
                <a:latin typeface="Georgia" pitchFamily="18" charset="0"/>
              </a:rPr>
              <a:t>Всещедрая</a:t>
            </a:r>
            <a:r>
              <a:rPr lang="ru-RU" i="1" dirty="0" smtClean="0">
                <a:latin typeface="Georgia" pitchFamily="18" charset="0"/>
              </a:rPr>
              <a:t>, и от юдоли сея </a:t>
            </a:r>
            <a:r>
              <a:rPr lang="ru-RU" i="1" dirty="0" err="1" smtClean="0">
                <a:latin typeface="Georgia" pitchFamily="18" charset="0"/>
              </a:rPr>
              <a:t>плачевныя</a:t>
            </a:r>
            <a:r>
              <a:rPr lang="ru-RU" i="1" dirty="0" smtClean="0">
                <a:latin typeface="Georgia" pitchFamily="18" charset="0"/>
              </a:rPr>
              <a:t> к радости </a:t>
            </a:r>
            <a:r>
              <a:rPr lang="ru-RU" i="1" dirty="0" err="1" smtClean="0">
                <a:latin typeface="Georgia" pitchFamily="18" charset="0"/>
              </a:rPr>
              <a:t>вечней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верныя</a:t>
            </a:r>
            <a:r>
              <a:rPr lang="ru-RU" i="1" dirty="0" smtClean="0">
                <a:latin typeface="Georgia" pitchFamily="18" charset="0"/>
              </a:rPr>
              <a:t> Твоя </a:t>
            </a:r>
            <a:r>
              <a:rPr lang="ru-RU" i="1" dirty="0" err="1" smtClean="0">
                <a:latin typeface="Georgia" pitchFamily="18" charset="0"/>
              </a:rPr>
              <a:t>престави</a:t>
            </a:r>
            <a:r>
              <a:rPr lang="ru-RU" i="1" dirty="0" smtClean="0">
                <a:latin typeface="Georgia" pitchFamily="18" charset="0"/>
              </a:rPr>
              <a:t>: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Тебе </a:t>
            </a:r>
            <a:r>
              <a:rPr lang="ru-RU" i="1" dirty="0" err="1" smtClean="0">
                <a:latin typeface="Georgia" pitchFamily="18" charset="0"/>
              </a:rPr>
              <a:t>бо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вси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стяжахом</a:t>
            </a:r>
            <a:r>
              <a:rPr lang="ru-RU" i="1" dirty="0" smtClean="0">
                <a:latin typeface="Georgia" pitchFamily="18" charset="0"/>
              </a:rPr>
              <a:t> надежду и утверждение, милости источник, покров и спасение душ наших.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2053" name="Picture 5" descr="F:\Zhiyrovichy 550\IMG_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424337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Обретение  </a:t>
            </a:r>
            <a:endParaRPr lang="en-US" sz="40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chemeClr val="tx2"/>
                </a:solidFill>
                <a:latin typeface="Georgia" pitchFamily="18" charset="0"/>
              </a:rPr>
              <a:t>Жировичской</a:t>
            </a:r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 иконы Божией Матери</a:t>
            </a:r>
            <a:endParaRPr lang="en-US" sz="4000" b="1" i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7" name="Picture 3" descr="F:\Zhiyrovichy 550\589_oooo.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563" y="2132856"/>
            <a:ext cx="4625677" cy="46256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Zhiyrovichy 550\2 икона и пасту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958055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428605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В 1470 году среди обширных лесов во владениях казначея Литовского княжества боярина </a:t>
            </a:r>
            <a:r>
              <a:rPr lang="ru-RU" dirty="0" err="1" smtClean="0">
                <a:latin typeface="Georgia" pitchFamily="18" charset="0"/>
              </a:rPr>
              <a:t>Солтана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Жировичах</a:t>
            </a:r>
            <a:r>
              <a:rPr lang="ru-RU" dirty="0" smtClean="0">
                <a:latin typeface="Georgia" pitchFamily="18" charset="0"/>
              </a:rPr>
              <a:t> была обретена икона, изображавшая Богоматерь с Младенцем.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Юные пастухи, пасшие стада боярина, зашли далеко в лес и там, в самой чаще, среди густых ветвей дикой груши увидели чудесное сияние, исходившее от маленькой иконы. Они с благоговением сняли образ с дерева и отнесли его в дом хозяина </a:t>
            </a:r>
            <a:r>
              <a:rPr lang="ru-RU" dirty="0" err="1" smtClean="0">
                <a:latin typeface="Georgia" pitchFamily="18" charset="0"/>
              </a:rPr>
              <a:t>Солтана</a:t>
            </a:r>
            <a:r>
              <a:rPr lang="ru-RU" dirty="0" smtClean="0">
                <a:latin typeface="Georgia" pitchFamily="18" charset="0"/>
              </a:rPr>
              <a:t>, рассказав ему о необыкновенных обстоятельствах удивительной находки.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3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Боярин же не обратил особого внимания на рассказ пастухов и положил обретенную икону в ларец. Лишь вечером, принимая гостей, он захотел показать икону. Но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ларец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был пуст. На другой день пастухи опять заметили сияние на той же груше. Как и накануне, они отнесли ее боярину, который, уразумев чудо Божие, с благоговением принял святыню и тотчас посетил место ее явления. Помолившись, он дал обет Богу построить в </a:t>
            </a:r>
            <a:r>
              <a:rPr lang="ru-RU" dirty="0" err="1" smtClean="0">
                <a:latin typeface="Georgia" pitchFamily="18" charset="0"/>
              </a:rPr>
              <a:t>Жировичах</a:t>
            </a:r>
            <a:r>
              <a:rPr lang="ru-RU" dirty="0" smtClean="0">
                <a:latin typeface="Georgia" pitchFamily="18" charset="0"/>
              </a:rPr>
              <a:t> на месте явления образа храм в честь Пресвятой Богородицы. Вскоре деревянный храм был построен.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7"/>
            <a:ext cx="5584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Около 1520 года в селении случился сильный пожар, истребивший почти все строения и деревянный храм. В огне пожара исчезла чудотворная икона; все поиски ее на пепелище не имели успеха. Прошло время, и в один из дней после занятий в школе дети забрались на ближайшую горку. Внезапно на огромном камне они увидели Божию Матерь в небесном сиянии. В руках Пресвятой Девы была икона, которую напрасно искали на месте пожарища. Это событие считается вторым явлением </a:t>
            </a:r>
            <a:r>
              <a:rPr lang="ru-RU" dirty="0" err="1" smtClean="0">
                <a:latin typeface="Georgia" pitchFamily="18" charset="0"/>
              </a:rPr>
              <a:t>Жировичской</a:t>
            </a:r>
            <a:r>
              <a:rPr lang="ru-RU" dirty="0" smtClean="0">
                <a:latin typeface="Georgia" pitchFamily="18" charset="0"/>
              </a:rPr>
              <a:t> чудотворной иконы Божией Матери.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92906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Камень, на котором дети видели Богородицу и где была обретена икона, тогда же огородили. На месте сгоревшего вскоре построили новый храм, при</a:t>
            </a: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котором спустя время возник православный мужской монастырь. Одновременно внук </a:t>
            </a:r>
            <a:r>
              <a:rPr lang="ru-RU" dirty="0" err="1" smtClean="0">
                <a:latin typeface="Georgia" pitchFamily="18" charset="0"/>
              </a:rPr>
              <a:t>Солтана</a:t>
            </a:r>
            <a:r>
              <a:rPr lang="ru-RU" dirty="0" smtClean="0">
                <a:latin typeface="Georgia" pitchFamily="18" charset="0"/>
              </a:rPr>
              <a:t> Иван Александрович начал строительство новой большой каменной церкви. Ныне этот храм носит название </a:t>
            </a:r>
            <a:r>
              <a:rPr lang="ru-RU" dirty="0" err="1" smtClean="0">
                <a:latin typeface="Georgia" pitchFamily="18" charset="0"/>
              </a:rPr>
              <a:t>Явленского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F:\Zhiyrovichy 550\bogorodica_zhirovickay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2232249" cy="2800171"/>
          </a:xfrm>
          <a:prstGeom prst="rect">
            <a:avLst/>
          </a:prstGeom>
          <a:noFill/>
        </p:spPr>
      </p:pic>
      <p:pic>
        <p:nvPicPr>
          <p:cNvPr id="2051" name="Picture 3" descr="F:\Zhiyrovichy 550\9 яв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5750"/>
            <a:ext cx="2160240" cy="32992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Основание </a:t>
            </a:r>
            <a:endParaRPr lang="en-US" sz="4000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Успенского </a:t>
            </a:r>
            <a:r>
              <a:rPr lang="ru-RU" sz="4000" b="1" i="1" dirty="0" err="1" smtClean="0">
                <a:solidFill>
                  <a:schemeClr val="tx2"/>
                </a:solidFill>
                <a:latin typeface="Georgia" pitchFamily="18" charset="0"/>
              </a:rPr>
              <a:t>Жировичского</a:t>
            </a:r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монастыря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F:\Zhiyrovichy 550\8 ус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41814"/>
            <a:ext cx="6408712" cy="4599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78579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G:\Zhiyrovichy 550\5 а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14"/>
            <a:ext cx="5643602" cy="2821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928935"/>
            <a:ext cx="8358246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750" dirty="0" err="1" smtClean="0">
                <a:latin typeface="Georgia" pitchFamily="18" charset="0"/>
              </a:rPr>
              <a:t>Жировичский</a:t>
            </a:r>
            <a:r>
              <a:rPr lang="ru-RU" sz="1750" dirty="0" smtClean="0">
                <a:latin typeface="Georgia" pitchFamily="18" charset="0"/>
              </a:rPr>
              <a:t> монастырь – крупнейший религиозный центр страны, оплот православной веры, который, впрочем, на протяжении истории переживал разные времена. Он был православным и униатским, разрушался и восстанавливался, подвергался забвению и вновь возвращался к жизни, но никогда не переставал действовать и служить пристанищем верующим.</a:t>
            </a:r>
          </a:p>
          <a:p>
            <a:pPr indent="288000" algn="just"/>
            <a:r>
              <a:rPr lang="ru-RU" sz="1750" dirty="0" smtClean="0">
                <a:latin typeface="Georgia" pitchFamily="18" charset="0"/>
              </a:rPr>
              <a:t>В XVI веке после большого пожара, в котором сгорел первый деревянный храм, и нового явления </a:t>
            </a:r>
            <a:r>
              <a:rPr lang="ru-RU" sz="1750" dirty="0" err="1" smtClean="0">
                <a:latin typeface="Georgia" pitchFamily="18" charset="0"/>
              </a:rPr>
              <a:t>Жировичской</a:t>
            </a:r>
            <a:r>
              <a:rPr lang="ru-RU" sz="1750" dirty="0" smtClean="0">
                <a:latin typeface="Georgia" pitchFamily="18" charset="0"/>
              </a:rPr>
              <a:t> иконы на памятном пригорке была построена каменная церковь и основан православный монастырь.</a:t>
            </a:r>
          </a:p>
          <a:p>
            <a:pPr indent="288000" algn="just"/>
            <a:r>
              <a:rPr lang="ru-RU" sz="1750" dirty="0" smtClean="0">
                <a:latin typeface="Georgia" pitchFamily="18" charset="0"/>
              </a:rPr>
              <a:t>С принятием </a:t>
            </a:r>
            <a:r>
              <a:rPr lang="ru-RU" sz="1750" dirty="0" err="1" smtClean="0">
                <a:latin typeface="Georgia" pitchFamily="18" charset="0"/>
              </a:rPr>
              <a:t>Берестейской</a:t>
            </a:r>
            <a:r>
              <a:rPr lang="ru-RU" sz="1750" dirty="0" smtClean="0">
                <a:latin typeface="Georgia" pitchFamily="18" charset="0"/>
              </a:rPr>
              <a:t> церковной унии в начале XVII века монастырь перешёл к униатам, а его настоятелем стал один из влиятельных религиозных деятелей своего времени – епископ</a:t>
            </a:r>
            <a:r>
              <a:rPr lang="en-US" sz="1750" dirty="0" smtClean="0">
                <a:latin typeface="Georgia" pitchFamily="18" charset="0"/>
              </a:rPr>
              <a:t> </a:t>
            </a:r>
            <a:r>
              <a:rPr lang="ru-RU" sz="1750" dirty="0" err="1" smtClean="0">
                <a:latin typeface="Georgia" pitchFamily="18" charset="0"/>
              </a:rPr>
              <a:t>Иосафат</a:t>
            </a:r>
            <a:r>
              <a:rPr lang="ru-RU" sz="1750" dirty="0" smtClean="0">
                <a:latin typeface="Georgia" pitchFamily="18" charset="0"/>
              </a:rPr>
              <a:t> </a:t>
            </a:r>
            <a:r>
              <a:rPr lang="ru-RU" sz="1750" dirty="0" err="1" smtClean="0">
                <a:latin typeface="Georgia" pitchFamily="18" charset="0"/>
              </a:rPr>
              <a:t>Кунцевич</a:t>
            </a:r>
            <a:r>
              <a:rPr lang="ru-RU" sz="1750" dirty="0" smtClean="0">
                <a:latin typeface="Georgia" pitchFamily="18" charset="0"/>
              </a:rPr>
              <a:t>. И на протяжении более чем двух веков </a:t>
            </a:r>
            <a:r>
              <a:rPr lang="ru-RU" sz="1750" dirty="0" err="1" smtClean="0">
                <a:latin typeface="Georgia" pitchFamily="18" charset="0"/>
              </a:rPr>
              <a:t>Жировичский</a:t>
            </a:r>
            <a:r>
              <a:rPr lang="ru-RU" sz="1750" dirty="0" smtClean="0">
                <a:latin typeface="Georgia" pitchFamily="18" charset="0"/>
              </a:rPr>
              <a:t> монастырь оставался центром униатства в ВКЛ.</a:t>
            </a:r>
            <a:endParaRPr lang="ru-RU" sz="175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hiyrovichy 550\6 а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159" y="101912"/>
            <a:ext cx="6436113" cy="2967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164681"/>
            <a:ext cx="8463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dirty="0" smtClean="0">
                <a:latin typeface="Georgia" pitchFamily="18" charset="0"/>
              </a:rPr>
              <a:t>Уже во времена Российской империи – в 1839 году – епископ Иосиф Семашко, которому покровительствовал Николай I, вместе со священством и братией перешёл в православие, и монастырь был возвращён Православной церкви.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В 1921-1939 годах Гродненская губерния входила в состав Польши, и в зданиях </a:t>
            </a:r>
            <a:r>
              <a:rPr lang="ru-RU" dirty="0" err="1" smtClean="0">
                <a:latin typeface="Georgia" pitchFamily="18" charset="0"/>
              </a:rPr>
              <a:t>Жировичского</a:t>
            </a:r>
            <a:r>
              <a:rPr lang="ru-RU" dirty="0" smtClean="0">
                <a:latin typeface="Georgia" pitchFamily="18" charset="0"/>
              </a:rPr>
              <a:t> монастыря была открыта сельскохозяйственная школа. При этом в обители продолжали жить 10 монахов.</a:t>
            </a:r>
          </a:p>
          <a:p>
            <a:pPr indent="288000" algn="just"/>
            <a:r>
              <a:rPr lang="ru-RU" dirty="0" smtClean="0">
                <a:latin typeface="Georgia" pitchFamily="18" charset="0"/>
              </a:rPr>
              <a:t>Монастырь действовал и в суровые годы Второй мировой войны</a:t>
            </a:r>
            <a:r>
              <a:rPr lang="en-US" dirty="0" smtClean="0">
                <a:latin typeface="Georgia" pitchFamily="18" charset="0"/>
              </a:rPr>
              <a:t>,</a:t>
            </a:r>
            <a:r>
              <a:rPr lang="ru-RU" dirty="0" smtClean="0">
                <a:latin typeface="Georgia" pitchFamily="18" charset="0"/>
              </a:rPr>
              <a:t> и в сложные времена атеизма. В 1945 –м здесь открылись богословско-пастырские курсы, которые вскоре дали начало Минской духовной семинарии. Когда власти стали препятствовать набору абитуриентов, в 1963 году семинария закрылась.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1033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ezhevishka@mail.ru</dc:creator>
  <cp:lastModifiedBy>acer</cp:lastModifiedBy>
  <cp:revision>173</cp:revision>
  <dcterms:created xsi:type="dcterms:W3CDTF">2016-01-09T10:40:25Z</dcterms:created>
  <dcterms:modified xsi:type="dcterms:W3CDTF">2020-05-20T13:43:14Z</dcterms:modified>
</cp:coreProperties>
</file>